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30"/>
  </p:notesMasterIdLst>
  <p:handoutMasterIdLst>
    <p:handoutMasterId r:id="rId31"/>
  </p:handoutMasterIdLst>
  <p:sldIdLst>
    <p:sldId id="267" r:id="rId2"/>
    <p:sldId id="279" r:id="rId3"/>
    <p:sldId id="388" r:id="rId4"/>
    <p:sldId id="360" r:id="rId5"/>
    <p:sldId id="361" r:id="rId6"/>
    <p:sldId id="389" r:id="rId7"/>
    <p:sldId id="362" r:id="rId8"/>
    <p:sldId id="390" r:id="rId9"/>
    <p:sldId id="369" r:id="rId10"/>
    <p:sldId id="391" r:id="rId11"/>
    <p:sldId id="392" r:id="rId12"/>
    <p:sldId id="354" r:id="rId13"/>
    <p:sldId id="371" r:id="rId14"/>
    <p:sldId id="373" r:id="rId15"/>
    <p:sldId id="374" r:id="rId16"/>
    <p:sldId id="393" r:id="rId17"/>
    <p:sldId id="387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350" r:id="rId28"/>
    <p:sldId id="305" r:id="rId29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 Hockey" initials="R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CABA4"/>
    <a:srgbClr val="3EA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5"/>
    <p:restoredTop sz="92813" autoAdjust="0"/>
  </p:normalViewPr>
  <p:slideViewPr>
    <p:cSldViewPr snapToGrid="0" snapToObjects="1">
      <p:cViewPr varScale="1">
        <p:scale>
          <a:sx n="73" d="100"/>
          <a:sy n="73" d="100"/>
        </p:scale>
        <p:origin x="342" y="72"/>
      </p:cViewPr>
      <p:guideLst>
        <p:guide orient="horz" pos="23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3510" y="-648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6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6946" y="0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86F3A-215A-46A7-B95A-DF45C5260DDC}" type="datetimeFigureOut">
              <a:rPr lang="en-GB" smtClean="0"/>
              <a:t>14/02/2019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452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6946" y="9428452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2ECFB-785F-4BB8-9CD7-0B571E53A8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868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6946" y="0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3CA6-DDDC-4867-A6AC-D1537B27C70F}" type="datetimeFigureOut">
              <a:rPr lang="en-GB" smtClean="0"/>
              <a:t>14/02/2019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7539" y="4777104"/>
            <a:ext cx="5334011" cy="3908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452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6946" y="9428452"/>
            <a:ext cx="2890568" cy="498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B04D6-CE5F-40AB-AC2A-EB34B9FD5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44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B04D6-CE5F-40AB-AC2A-EB34B9FD5E1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06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B04D6-CE5F-40AB-AC2A-EB34B9FD5E1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73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B04D6-CE5F-40AB-AC2A-EB34B9FD5E1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and Content">
    <p:bg>
      <p:bgPr>
        <a:solidFill>
          <a:srgbClr val="3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5589917"/>
            <a:ext cx="5269301" cy="61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Avenir Medium"/>
              </a:defRPr>
            </a:lvl1pPr>
            <a:lvl2pPr>
              <a:defRPr sz="2000">
                <a:solidFill>
                  <a:schemeClr val="bg1"/>
                </a:solidFill>
                <a:latin typeface="Avenir Medium"/>
              </a:defRPr>
            </a:lvl2pPr>
            <a:lvl3pPr>
              <a:defRPr sz="1800">
                <a:solidFill>
                  <a:schemeClr val="bg1"/>
                </a:solidFill>
                <a:latin typeface="Avenir Medium"/>
              </a:defRPr>
            </a:lvl3pPr>
            <a:lvl4pPr>
              <a:defRPr sz="1600">
                <a:solidFill>
                  <a:schemeClr val="bg1"/>
                </a:solidFill>
                <a:latin typeface="Avenir Medium"/>
              </a:defRPr>
            </a:lvl4pPr>
            <a:lvl5pPr>
              <a:defRPr sz="1400">
                <a:solidFill>
                  <a:schemeClr val="bg1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726611"/>
            <a:ext cx="5269301" cy="1440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200" b="1">
                <a:solidFill>
                  <a:schemeClr val="bg1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92567" y="5378037"/>
            <a:ext cx="9031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4964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80573"/>
            <a:ext cx="10515600" cy="47055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Avenir Medium"/>
              </a:defRPr>
            </a:lvl1pPr>
            <a:lvl2pPr>
              <a:defRPr sz="2000">
                <a:solidFill>
                  <a:schemeClr val="tx1"/>
                </a:solidFill>
                <a:latin typeface="Avenir Medium"/>
              </a:defRPr>
            </a:lvl2pPr>
            <a:lvl3pPr>
              <a:defRPr sz="1800">
                <a:solidFill>
                  <a:schemeClr val="tx1"/>
                </a:solidFill>
                <a:latin typeface="Avenir Medium"/>
              </a:defRPr>
            </a:lvl3pPr>
            <a:lvl4pPr>
              <a:defRPr sz="1600">
                <a:solidFill>
                  <a:schemeClr val="tx1"/>
                </a:solidFill>
                <a:latin typeface="Avenir Medium"/>
              </a:defRPr>
            </a:lvl4pPr>
            <a:lvl5pPr>
              <a:defRPr sz="1400">
                <a:solidFill>
                  <a:srgbClr val="3CABA4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99328" y="271800"/>
            <a:ext cx="8064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427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2294626"/>
            <a:ext cx="5062268" cy="38717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venir Medium"/>
              </a:defRPr>
            </a:lvl1pPr>
            <a:lvl2pPr>
              <a:defRPr sz="1800">
                <a:solidFill>
                  <a:schemeClr val="tx1"/>
                </a:solidFill>
                <a:latin typeface="Avenir Medium"/>
              </a:defRPr>
            </a:lvl2pPr>
            <a:lvl3pPr>
              <a:defRPr sz="1600">
                <a:solidFill>
                  <a:schemeClr val="tx1"/>
                </a:solidFill>
                <a:latin typeface="Avenir Medium"/>
              </a:defRPr>
            </a:lvl3pPr>
            <a:lvl4pPr>
              <a:defRPr sz="1400">
                <a:solidFill>
                  <a:schemeClr val="tx1"/>
                </a:solidFill>
                <a:latin typeface="Avenir Medium"/>
              </a:defRPr>
            </a:lvl4pPr>
            <a:lvl5pPr>
              <a:defRPr sz="1200">
                <a:solidFill>
                  <a:srgbClr val="3CABA4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97746" y="2294626"/>
            <a:ext cx="5062268" cy="389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Avenir Medium"/>
              </a:defRPr>
            </a:lvl1pPr>
            <a:lvl2pPr>
              <a:defRPr sz="1800">
                <a:solidFill>
                  <a:schemeClr val="tx1"/>
                </a:solidFill>
                <a:latin typeface="Avenir Medium"/>
              </a:defRPr>
            </a:lvl2pPr>
            <a:lvl3pPr>
              <a:defRPr sz="1600">
                <a:solidFill>
                  <a:schemeClr val="tx1"/>
                </a:solidFill>
                <a:latin typeface="Avenir Medium"/>
              </a:defRPr>
            </a:lvl3pPr>
            <a:lvl4pPr>
              <a:defRPr sz="1400">
                <a:solidFill>
                  <a:schemeClr val="tx1"/>
                </a:solidFill>
                <a:latin typeface="Avenir Medium"/>
              </a:defRPr>
            </a:lvl4pPr>
            <a:lvl5pPr>
              <a:defRPr sz="1200">
                <a:solidFill>
                  <a:srgbClr val="3CABA4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9328" y="271800"/>
            <a:ext cx="8064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9790" y="1482760"/>
            <a:ext cx="5060679" cy="720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1">
                <a:solidFill>
                  <a:srgbClr val="3CABA4"/>
                </a:solidFill>
                <a:latin typeface="Avenir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299335" y="1482760"/>
            <a:ext cx="5060679" cy="720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1">
                <a:solidFill>
                  <a:srgbClr val="3CABA4"/>
                </a:solidFill>
                <a:latin typeface="Avenir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20784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328" y="271800"/>
            <a:ext cx="8064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19403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914399" y="5700890"/>
            <a:ext cx="612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Name </a:t>
            </a:r>
            <a:r>
              <a:rPr lang="en-US" sz="1400" dirty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and date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38578" y="5438420"/>
            <a:ext cx="9031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22591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997083"/>
            <a:ext cx="10560000" cy="2520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32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9789" y="4735902"/>
            <a:ext cx="10558411" cy="143044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="0">
                <a:solidFill>
                  <a:srgbClr val="3CABA4"/>
                </a:solidFill>
                <a:latin typeface="Avenir Heav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293711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684" y="1482761"/>
            <a:ext cx="6172200" cy="468358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venir Medium"/>
              </a:defRPr>
            </a:lvl1pPr>
            <a:lvl2pPr>
              <a:defRPr sz="2000">
                <a:solidFill>
                  <a:schemeClr val="tx1"/>
                </a:solidFill>
                <a:latin typeface="Avenir Medium"/>
              </a:defRPr>
            </a:lvl2pPr>
            <a:lvl3pPr>
              <a:defRPr sz="1800">
                <a:solidFill>
                  <a:schemeClr val="tx1"/>
                </a:solidFill>
                <a:latin typeface="Avenir Medium"/>
              </a:defRPr>
            </a:lvl3pPr>
            <a:lvl4pPr>
              <a:defRPr sz="1600">
                <a:solidFill>
                  <a:schemeClr val="tx1"/>
                </a:solidFill>
                <a:latin typeface="Avenir Medium"/>
              </a:defRPr>
            </a:lvl4pPr>
            <a:lvl5pPr>
              <a:defRPr sz="1600">
                <a:solidFill>
                  <a:srgbClr val="3CABA4"/>
                </a:solidFill>
                <a:latin typeface="Avenir Medium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0295" y="1482761"/>
            <a:ext cx="4032000" cy="9757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4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9790" y="2638696"/>
            <a:ext cx="4002505" cy="352764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Avenir Heav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256365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8684" y="1482760"/>
            <a:ext cx="6172200" cy="4683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Avenir Medium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295" y="1482761"/>
            <a:ext cx="4032000" cy="9757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4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9790" y="2638696"/>
            <a:ext cx="4002505" cy="352764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Avenir Heav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18412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20187"/>
            <a:ext cx="10515600" cy="4885722"/>
          </a:xfrm>
          <a:prstGeom prst="rect">
            <a:avLst/>
          </a:prstGeom>
        </p:spPr>
        <p:txBody>
          <a:bodyPr vert="eaVert"/>
          <a:lstStyle>
            <a:lvl1pPr>
              <a:defRPr sz="2400">
                <a:solidFill>
                  <a:schemeClr val="tx1"/>
                </a:solidFill>
                <a:latin typeface="Avenir Medium"/>
              </a:defRPr>
            </a:lvl1pPr>
            <a:lvl2pPr>
              <a:defRPr sz="2000">
                <a:solidFill>
                  <a:schemeClr val="tx1"/>
                </a:solidFill>
                <a:latin typeface="Avenir Medium"/>
              </a:defRPr>
            </a:lvl2pPr>
            <a:lvl3pPr>
              <a:defRPr sz="1800">
                <a:solidFill>
                  <a:schemeClr val="tx1"/>
                </a:solidFill>
                <a:latin typeface="Avenir Medium"/>
              </a:defRPr>
            </a:lvl3pPr>
            <a:lvl4pPr>
              <a:defRPr sz="1600">
                <a:solidFill>
                  <a:schemeClr val="tx1"/>
                </a:solidFill>
                <a:latin typeface="Avenir Medium"/>
              </a:defRPr>
            </a:lvl4pPr>
            <a:lvl5pPr>
              <a:defRPr sz="1600">
                <a:solidFill>
                  <a:srgbClr val="3CABA4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99328" y="271800"/>
            <a:ext cx="8064000" cy="576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9302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5027" y="1420187"/>
            <a:ext cx="2048773" cy="4885722"/>
          </a:xfrm>
          <a:prstGeom prst="rect">
            <a:avLst/>
          </a:prstGeom>
        </p:spPr>
        <p:txBody>
          <a:bodyPr vert="eaVert"/>
          <a:lstStyle>
            <a:lvl1pPr>
              <a:defRPr sz="2800" b="1">
                <a:solidFill>
                  <a:srgbClr val="3CABA4"/>
                </a:solidFill>
                <a:latin typeface="Avenir Heavy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420187"/>
            <a:ext cx="8133272" cy="4885722"/>
          </a:xfrm>
          <a:prstGeom prst="rect">
            <a:avLst/>
          </a:prstGeom>
        </p:spPr>
        <p:txBody>
          <a:bodyPr vert="eaVert"/>
          <a:lstStyle>
            <a:lvl1pPr>
              <a:defRPr sz="2400">
                <a:solidFill>
                  <a:schemeClr val="tx1"/>
                </a:solidFill>
                <a:latin typeface="Avenir Medium"/>
              </a:defRPr>
            </a:lvl1pPr>
            <a:lvl2pPr>
              <a:defRPr sz="2000">
                <a:solidFill>
                  <a:schemeClr val="tx1"/>
                </a:solidFill>
                <a:latin typeface="Avenir Medium"/>
              </a:defRPr>
            </a:lvl2pPr>
            <a:lvl3pPr>
              <a:defRPr sz="1800">
                <a:solidFill>
                  <a:schemeClr val="tx1"/>
                </a:solidFill>
                <a:latin typeface="Avenir Medium"/>
              </a:defRPr>
            </a:lvl3pPr>
            <a:lvl4pPr>
              <a:defRPr sz="1600">
                <a:solidFill>
                  <a:schemeClr val="tx1"/>
                </a:solidFill>
                <a:latin typeface="Avenir Medium"/>
              </a:defRPr>
            </a:lvl4pPr>
            <a:lvl5pPr>
              <a:defRPr sz="1600">
                <a:solidFill>
                  <a:srgbClr val="3CABA4"/>
                </a:solidFill>
                <a:latin typeface="Avenir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153816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914399" y="5700890"/>
            <a:ext cx="612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Name </a:t>
            </a:r>
            <a:r>
              <a:rPr lang="en-US" sz="1400" dirty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and 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38578" y="5438420"/>
            <a:ext cx="9031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095957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03819" y="6440428"/>
            <a:ext cx="1422400" cy="32918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7/17/2017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7/17/2017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672" r:id="rId13"/>
    <p:sldLayoutId id="2147483679" r:id="rId14"/>
    <p:sldLayoutId id="2147483663" r:id="rId15"/>
    <p:sldLayoutId id="2147483661" r:id="rId16"/>
    <p:sldLayoutId id="2147483677" r:id="rId17"/>
    <p:sldLayoutId id="2147483680" r:id="rId18"/>
    <p:sldLayoutId id="2147483681" r:id="rId19"/>
    <p:sldLayoutId id="2147483682" r:id="rId20"/>
    <p:sldLayoutId id="2147483683" r:id="rId21"/>
  </p:sldLayoutIdLst>
  <p:transition spd="slow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SZQA9Qs3z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www.abertay.ac.uk/business/case-studies/dundee-waterfront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zettelive.co.uk/news/teesside-news/young-children-try-swipe-pages-1448539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youtube.com/watch?v=IGQmdoK_ZfY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CMP206: </a:t>
            </a:r>
            <a:r>
              <a:rPr lang="en-GB" sz="3600" cap="none" dirty="0" smtClean="0">
                <a:solidFill>
                  <a:schemeClr val="tx1"/>
                </a:solidFill>
              </a:rPr>
              <a:t>Programming for the User</a:t>
            </a:r>
            <a:br>
              <a:rPr lang="en-GB" sz="3600" cap="none" dirty="0" smtClean="0">
                <a:solidFill>
                  <a:schemeClr val="tx1"/>
                </a:solidFill>
              </a:rPr>
            </a:br>
            <a:r>
              <a:rPr lang="en-GB" sz="2800" cap="none" dirty="0" smtClean="0">
                <a:solidFill>
                  <a:schemeClr val="tx1"/>
                </a:solidFill>
              </a:rPr>
              <a:t>Lecture 5</a:t>
            </a:r>
            <a:r>
              <a:rPr lang="en-GB" sz="2800" cap="none" dirty="0">
                <a:solidFill>
                  <a:schemeClr val="tx1"/>
                </a:solidFill>
              </a:rPr>
              <a:t>: Users, Activities, Environment, Design Goals  &amp; Principles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Dr Andrea </a:t>
            </a:r>
            <a:r>
              <a:rPr lang="en-GB" dirty="0">
                <a:solidFill>
                  <a:schemeClr val="tx1"/>
                </a:solidFill>
              </a:rPr>
              <a:t>Szymkowiak (shtas@abertay.ac.uk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Dr Gavin Hales (gavin.hales@abertay.ac.uk)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949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3060032" cy="1261872"/>
          </a:xfrm>
        </p:spPr>
        <p:txBody>
          <a:bodyPr/>
          <a:lstStyle/>
          <a:p>
            <a:r>
              <a:rPr lang="en-GB" dirty="0" smtClean="0"/>
              <a:t>Manipulating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9" y="1692720"/>
            <a:ext cx="7732295" cy="463674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dirty="0">
                <a:latin typeface="Arial" charset="0"/>
                <a:cs typeface="Arial" charset="0"/>
              </a:rPr>
              <a:t>Users interact with objects in virtual or physical space</a:t>
            </a:r>
          </a:p>
          <a:p>
            <a:pPr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en-US" sz="2400" dirty="0">
                <a:latin typeface="Arial" charset="0"/>
                <a:cs typeface="Arial" charset="0"/>
              </a:rPr>
              <a:t>Capitalizes on users’ knowledge on how to interact with physical object</a:t>
            </a:r>
          </a:p>
          <a:p>
            <a:pPr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en-US" sz="2400" dirty="0">
                <a:latin typeface="Arial" charset="0"/>
                <a:cs typeface="Arial" charset="0"/>
              </a:rPr>
              <a:t>But also extends this, e.g., zooming in/out</a:t>
            </a:r>
          </a:p>
          <a:p>
            <a:pPr>
              <a:defRPr/>
            </a:pPr>
            <a:endParaRPr lang="en-GB" altLang="en-US" sz="24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400" dirty="0">
                <a:latin typeface="Arial" charset="0"/>
                <a:cs typeface="Arial" charset="0"/>
              </a:rPr>
              <a:t>The objects may be very simple and are tracked by a central controller or the objects themselves may contain sensors and processors and act autonomously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2" descr="http://juventudgijon.files.wordpress.com/2009/07/reactabl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5" y="4539438"/>
            <a:ext cx="2418339" cy="161222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www.michaelwatson.com/Resources%5Cimages%5Cdinoboy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3" y="2346200"/>
            <a:ext cx="1627009" cy="1900990"/>
          </a:xfrm>
          <a:prstGeom prst="rect">
            <a:avLst/>
          </a:prstGeom>
          <a:noFill/>
          <a:ln w="101600">
            <a:solidFill>
              <a:srgbClr val="0070C0"/>
            </a:solidFill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989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3060032" cy="1261872"/>
          </a:xfrm>
        </p:spPr>
        <p:txBody>
          <a:bodyPr/>
          <a:lstStyle/>
          <a:p>
            <a:r>
              <a:rPr lang="en-GB" dirty="0" smtClean="0"/>
              <a:t>Exploring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9" y="1514920"/>
            <a:ext cx="7732295" cy="2485580"/>
          </a:xfrm>
        </p:spPr>
        <p:txBody>
          <a:bodyPr>
            <a:normAutofit/>
          </a:bodyPr>
          <a:lstStyle/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are immersed in or move </a:t>
            </a:r>
            <a:r>
              <a:rPr lang="en-GB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rough 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virtual environment or </a:t>
            </a:r>
            <a:r>
              <a:rPr lang="en-GB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ysical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is usually through gesture or handheld devices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1" name="Picture 1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80" y="4290251"/>
            <a:ext cx="3250871" cy="185855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 descr="News aggregator | PPN Studi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09" y="4290251"/>
            <a:ext cx="3250871" cy="182353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692209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 smtClean="0"/>
              <a:t>Design</a:t>
            </a:r>
            <a:endParaRPr lang="en-GB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63084" y="373398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</a:rPr>
              <a:t>Users: Models, Affordances, Gestalt principles</a:t>
            </a:r>
          </a:p>
          <a:p>
            <a:r>
              <a:rPr lang="en-GB" dirty="0">
                <a:solidFill>
                  <a:schemeClr val="tx2"/>
                </a:solidFill>
              </a:rPr>
              <a:t>Activities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Environment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Goals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3465903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902"/>
            <a:ext cx="10972800" cy="990600"/>
          </a:xfrm>
        </p:spPr>
        <p:txBody>
          <a:bodyPr/>
          <a:lstStyle/>
          <a:p>
            <a:r>
              <a:rPr lang="en-GB" sz="3200" dirty="0" smtClean="0"/>
              <a:t>Environment(s)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9" descr="C:\Users\a511207\AppData\Local\Microsoft\Windows\Temporary Internet Files\Content.IE5\LOBD54LD\dam_juli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64" y="1301732"/>
            <a:ext cx="3220731" cy="213794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67" y="1301732"/>
            <a:ext cx="1591727" cy="265665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&lt;strong&gt;dive&lt;/strong&gt; buddy | I think he is trying to point at a cuddle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11" y="1301732"/>
            <a:ext cx="2572436" cy="257243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 descr="Meet Bluesmart: The Argentinean Suitcase to Revolutionize ..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17" y="4331368"/>
            <a:ext cx="3042378" cy="202500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Picture 10" descr="Built Environment | Design Pros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62" y="4459994"/>
            <a:ext cx="2858012" cy="18963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2" name="Picture 11" descr="Vacuum cleaner - Wikipedi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67" y="4535088"/>
            <a:ext cx="1966826" cy="182128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1310975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695258"/>
            <a:ext cx="2852928" cy="1261872"/>
          </a:xfrm>
        </p:spPr>
        <p:txBody>
          <a:bodyPr/>
          <a:lstStyle/>
          <a:p>
            <a:r>
              <a:rPr lang="en-GB" dirty="0" smtClean="0"/>
              <a:t>Environment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0" y="1095957"/>
            <a:ext cx="7086600" cy="517575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altLang="en-US" sz="2600" dirty="0" smtClean="0">
                <a:latin typeface="Arial" charset="0"/>
                <a:cs typeface="Arial" charset="0"/>
              </a:rPr>
              <a:t>Is </a:t>
            </a:r>
            <a:r>
              <a:rPr lang="en-GB" altLang="en-US" sz="2600" dirty="0">
                <a:latin typeface="Arial" charset="0"/>
                <a:cs typeface="Arial" charset="0"/>
              </a:rPr>
              <a:t>it an emergency or hazardous </a:t>
            </a:r>
            <a:r>
              <a:rPr lang="en-GB" altLang="en-US" sz="2600" dirty="0" smtClean="0">
                <a:latin typeface="Arial" charset="0"/>
                <a:cs typeface="Arial" charset="0"/>
              </a:rPr>
              <a:t>environment</a:t>
            </a:r>
          </a:p>
          <a:p>
            <a:pPr>
              <a:defRPr/>
            </a:pPr>
            <a:endParaRPr lang="en-GB" altLang="en-US" sz="12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600" dirty="0">
                <a:latin typeface="Arial" charset="0"/>
                <a:cs typeface="Arial" charset="0"/>
              </a:rPr>
              <a:t>Will the users be wearing special clothing, e.g., </a:t>
            </a:r>
            <a:r>
              <a:rPr lang="en-GB" altLang="en-US" sz="2600" dirty="0" smtClean="0">
                <a:latin typeface="Arial" charset="0"/>
                <a:cs typeface="Arial" charset="0"/>
              </a:rPr>
              <a:t>gloves</a:t>
            </a:r>
          </a:p>
          <a:p>
            <a:pPr>
              <a:defRPr/>
            </a:pPr>
            <a:endParaRPr lang="en-GB" altLang="en-US" sz="12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600" dirty="0">
                <a:latin typeface="Arial" charset="0"/>
                <a:cs typeface="Arial" charset="0"/>
              </a:rPr>
              <a:t>Will the users be seated or using the product with one hand etc</a:t>
            </a:r>
            <a:r>
              <a:rPr lang="en-GB" altLang="en-US" sz="2600" dirty="0" smtClean="0">
                <a:latin typeface="Arial" charset="0"/>
                <a:cs typeface="Arial" charset="0"/>
              </a:rPr>
              <a:t>.</a:t>
            </a:r>
          </a:p>
          <a:p>
            <a:pPr>
              <a:defRPr/>
            </a:pPr>
            <a:endParaRPr lang="en-GB" altLang="en-US" sz="12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600" dirty="0">
                <a:latin typeface="Arial" charset="0"/>
                <a:cs typeface="Arial" charset="0"/>
              </a:rPr>
              <a:t>Can environment conditions interfere with the user or </a:t>
            </a:r>
            <a:r>
              <a:rPr lang="en-GB" altLang="en-US" sz="2600" dirty="0" smtClean="0">
                <a:latin typeface="Arial" charset="0"/>
                <a:cs typeface="Arial" charset="0"/>
              </a:rPr>
              <a:t>product</a:t>
            </a:r>
          </a:p>
          <a:p>
            <a:pPr>
              <a:defRPr/>
            </a:pPr>
            <a:endParaRPr lang="en-GB" altLang="en-US" sz="12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600" dirty="0">
                <a:latin typeface="Arial" charset="0"/>
                <a:cs typeface="Arial" charset="0"/>
              </a:rPr>
              <a:t>Any legal </a:t>
            </a:r>
            <a:r>
              <a:rPr lang="en-GB" altLang="en-US" sz="2600" dirty="0" smtClean="0">
                <a:latin typeface="Arial" charset="0"/>
                <a:cs typeface="Arial" charset="0"/>
              </a:rPr>
              <a:t>requirements/constraints</a:t>
            </a:r>
          </a:p>
          <a:p>
            <a:pPr>
              <a:defRPr/>
            </a:pPr>
            <a:endParaRPr lang="en-GB" altLang="en-US" sz="12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600" dirty="0"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/>
          <a:p>
            <a:pPr>
              <a:defRPr/>
            </a:pPr>
            <a:r>
              <a:rPr lang="en-GB" altLang="en-US" dirty="0">
                <a:latin typeface="Arial" charset="0"/>
                <a:cs typeface="Arial" charset="0"/>
              </a:rPr>
              <a:t>The setting and location of the interaction is </a:t>
            </a:r>
            <a:r>
              <a:rPr lang="en-GB" altLang="en-US" dirty="0" smtClean="0">
                <a:latin typeface="Arial" charset="0"/>
                <a:cs typeface="Arial" charset="0"/>
              </a:rPr>
              <a:t>important </a:t>
            </a:r>
            <a:r>
              <a:rPr lang="en-GB" altLang="en-US" dirty="0">
                <a:latin typeface="Arial" charset="0"/>
                <a:cs typeface="Arial" charset="0"/>
              </a:rPr>
              <a:t>and can influence the design</a:t>
            </a:r>
          </a:p>
          <a:p>
            <a:pPr>
              <a:defRPr/>
            </a:pPr>
            <a:endParaRPr lang="en-GB" alt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dirty="0">
                <a:latin typeface="Arial" charset="0"/>
                <a:cs typeface="Arial" charset="0"/>
              </a:rPr>
              <a:t>What do you think you need to know about </a:t>
            </a:r>
            <a:r>
              <a:rPr lang="en-GB" altLang="en-US" dirty="0" smtClean="0">
                <a:latin typeface="Arial" charset="0"/>
                <a:cs typeface="Arial" charset="0"/>
              </a:rPr>
              <a:t>the user’s </a:t>
            </a:r>
            <a:r>
              <a:rPr lang="en-GB" altLang="en-US" dirty="0">
                <a:latin typeface="Arial" charset="0"/>
                <a:cs typeface="Arial" charset="0"/>
              </a:rPr>
              <a:t>environment?</a:t>
            </a:r>
          </a:p>
        </p:txBody>
      </p:sp>
    </p:spTree>
    <p:extLst>
      <p:ext uri="{BB962C8B-B14F-4D97-AF65-F5344CB8AC3E}">
        <p14:creationId xmlns:p14="http://schemas.microsoft.com/office/powerpoint/2010/main" val="3741356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5280"/>
            <a:ext cx="2852928" cy="1261872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Device interactions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962400" y="1108657"/>
            <a:ext cx="7124700" cy="5175751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accent1"/>
                </a:solidFill>
              </a:rPr>
              <a:t>Form:</a:t>
            </a:r>
            <a:r>
              <a:rPr lang="en-GB" sz="2800" dirty="0" smtClean="0">
                <a:solidFill>
                  <a:srgbClr val="3CABA4"/>
                </a:solidFill>
              </a:rPr>
              <a:t> </a:t>
            </a:r>
            <a:r>
              <a:rPr lang="en-GB" sz="2800" dirty="0"/>
              <a:t>device type, size, used at night/day, screen resolution, constraints…</a:t>
            </a:r>
          </a:p>
          <a:p>
            <a:endParaRPr lang="en-GB" sz="2800" dirty="0"/>
          </a:p>
          <a:p>
            <a:r>
              <a:rPr lang="en-GB" sz="2800" dirty="0">
                <a:solidFill>
                  <a:schemeClr val="accent1"/>
                </a:solidFill>
              </a:rPr>
              <a:t>Posture: </a:t>
            </a:r>
            <a:r>
              <a:rPr lang="en-GB" sz="2800" dirty="0"/>
              <a:t>posture - consider how much attention is given from user and how the system responds to attention given </a:t>
            </a:r>
            <a:r>
              <a:rPr lang="en-GB" sz="1050" dirty="0" smtClean="0"/>
              <a:t>(e.g., http</a:t>
            </a:r>
            <a:r>
              <a:rPr lang="en-GB" sz="1050" dirty="0"/>
              <a:t>://</a:t>
            </a:r>
            <a:r>
              <a:rPr lang="en-GB" sz="1050" dirty="0" smtClean="0"/>
              <a:t>www.zeepedia.com/read.php?behavior_form_software_posture_postures_for_the_desktop_human_computer_interaction&amp;b=11&amp;c=26)</a:t>
            </a:r>
            <a:endParaRPr lang="en-GB" sz="1050" dirty="0"/>
          </a:p>
          <a:p>
            <a:endParaRPr lang="en-GB" sz="2800" dirty="0"/>
          </a:p>
          <a:p>
            <a:r>
              <a:rPr lang="en-GB" sz="2800" dirty="0">
                <a:solidFill>
                  <a:schemeClr val="accent1"/>
                </a:solidFill>
              </a:rPr>
              <a:t>Input: </a:t>
            </a:r>
            <a:r>
              <a:rPr lang="en-GB" sz="2800" dirty="0"/>
              <a:t>mouse, keypad, buttons, touchscreen, voice… </a:t>
            </a:r>
          </a:p>
          <a:p>
            <a:endParaRPr lang="en-GB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47334" y="3378200"/>
            <a:ext cx="1167972" cy="2828688"/>
            <a:chOff x="1979712" y="2203516"/>
            <a:chExt cx="1515663" cy="3696485"/>
          </a:xfrm>
          <a:solidFill>
            <a:srgbClr val="3CABA4"/>
          </a:solidFill>
        </p:grpSpPr>
        <p:pic>
          <p:nvPicPr>
            <p:cNvPr id="9" name="Picture 8" descr="Hand Sketch 3 by GDJ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25424" flipH="1">
              <a:off x="1708680" y="4113307"/>
              <a:ext cx="2138247" cy="1435142"/>
            </a:xfrm>
            <a:prstGeom prst="rect">
              <a:avLst/>
            </a:prstGeom>
            <a:grpFill/>
            <a:ln>
              <a:noFill/>
            </a:ln>
            <a:extLst/>
          </p:spPr>
        </p:pic>
        <p:sp>
          <p:nvSpPr>
            <p:cNvPr id="10" name="Rounded Rectangle 11"/>
            <p:cNvSpPr/>
            <p:nvPr/>
          </p:nvSpPr>
          <p:spPr>
            <a:xfrm>
              <a:off x="2329541" y="4077072"/>
              <a:ext cx="608912" cy="903182"/>
            </a:xfrm>
            <a:custGeom>
              <a:avLst/>
              <a:gdLst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100260 w 601548"/>
                <a:gd name="connsiteY6" fmla="*/ 1328265 h 1328265"/>
                <a:gd name="connsiteX7" fmla="*/ 0 w 601548"/>
                <a:gd name="connsiteY7" fmla="*/ 1228005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100260 w 601548"/>
                <a:gd name="connsiteY6" fmla="*/ 1328265 h 1328265"/>
                <a:gd name="connsiteX7" fmla="*/ 87086 w 601548"/>
                <a:gd name="connsiteY7" fmla="*/ 1097377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100260 w 601548"/>
                <a:gd name="connsiteY6" fmla="*/ 1328265 h 1328265"/>
                <a:gd name="connsiteX7" fmla="*/ 87086 w 601548"/>
                <a:gd name="connsiteY7" fmla="*/ 1097377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230889 w 601548"/>
                <a:gd name="connsiteY6" fmla="*/ 1272282 h 1328265"/>
                <a:gd name="connsiteX7" fmla="*/ 87086 w 601548"/>
                <a:gd name="connsiteY7" fmla="*/ 1097377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230889 w 601548"/>
                <a:gd name="connsiteY6" fmla="*/ 1272282 h 1328265"/>
                <a:gd name="connsiteX7" fmla="*/ 161731 w 601548"/>
                <a:gd name="connsiteY7" fmla="*/ 1060054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601548 w 601548"/>
                <a:gd name="connsiteY4" fmla="*/ 1228005 h 1328265"/>
                <a:gd name="connsiteX5" fmla="*/ 501288 w 601548"/>
                <a:gd name="connsiteY5" fmla="*/ 1328265 h 1328265"/>
                <a:gd name="connsiteX6" fmla="*/ 230889 w 601548"/>
                <a:gd name="connsiteY6" fmla="*/ 1272282 h 1328265"/>
                <a:gd name="connsiteX7" fmla="*/ 111968 w 601548"/>
                <a:gd name="connsiteY7" fmla="*/ 1053833 h 1328265"/>
                <a:gd name="connsiteX8" fmla="*/ 0 w 601548"/>
                <a:gd name="connsiteY8" fmla="*/ 100260 h 1328265"/>
                <a:gd name="connsiteX0" fmla="*/ 0 w 601548"/>
                <a:gd name="connsiteY0" fmla="*/ 100260 h 1328265"/>
                <a:gd name="connsiteX1" fmla="*/ 100260 w 601548"/>
                <a:gd name="connsiteY1" fmla="*/ 0 h 1328265"/>
                <a:gd name="connsiteX2" fmla="*/ 501288 w 601548"/>
                <a:gd name="connsiteY2" fmla="*/ 0 h 1328265"/>
                <a:gd name="connsiteX3" fmla="*/ 601548 w 601548"/>
                <a:gd name="connsiteY3" fmla="*/ 100260 h 1328265"/>
                <a:gd name="connsiteX4" fmla="*/ 495801 w 601548"/>
                <a:gd name="connsiteY4" fmla="*/ 1184462 h 1328265"/>
                <a:gd name="connsiteX5" fmla="*/ 501288 w 601548"/>
                <a:gd name="connsiteY5" fmla="*/ 1328265 h 1328265"/>
                <a:gd name="connsiteX6" fmla="*/ 230889 w 601548"/>
                <a:gd name="connsiteY6" fmla="*/ 1272282 h 1328265"/>
                <a:gd name="connsiteX7" fmla="*/ 111968 w 601548"/>
                <a:gd name="connsiteY7" fmla="*/ 1053833 h 1328265"/>
                <a:gd name="connsiteX8" fmla="*/ 0 w 601548"/>
                <a:gd name="connsiteY8" fmla="*/ 100260 h 1328265"/>
                <a:gd name="connsiteX0" fmla="*/ 0 w 601548"/>
                <a:gd name="connsiteY0" fmla="*/ 100260 h 1272282"/>
                <a:gd name="connsiteX1" fmla="*/ 100260 w 601548"/>
                <a:gd name="connsiteY1" fmla="*/ 0 h 1272282"/>
                <a:gd name="connsiteX2" fmla="*/ 501288 w 601548"/>
                <a:gd name="connsiteY2" fmla="*/ 0 h 1272282"/>
                <a:gd name="connsiteX3" fmla="*/ 601548 w 601548"/>
                <a:gd name="connsiteY3" fmla="*/ 100260 h 1272282"/>
                <a:gd name="connsiteX4" fmla="*/ 495801 w 601548"/>
                <a:gd name="connsiteY4" fmla="*/ 1184462 h 1272282"/>
                <a:gd name="connsiteX5" fmla="*/ 339558 w 601548"/>
                <a:gd name="connsiteY5" fmla="*/ 1247399 h 1272282"/>
                <a:gd name="connsiteX6" fmla="*/ 230889 w 601548"/>
                <a:gd name="connsiteY6" fmla="*/ 1272282 h 1272282"/>
                <a:gd name="connsiteX7" fmla="*/ 111968 w 601548"/>
                <a:gd name="connsiteY7" fmla="*/ 1053833 h 1272282"/>
                <a:gd name="connsiteX8" fmla="*/ 0 w 601548"/>
                <a:gd name="connsiteY8" fmla="*/ 100260 h 1272282"/>
                <a:gd name="connsiteX0" fmla="*/ 0 w 601548"/>
                <a:gd name="connsiteY0" fmla="*/ 100260 h 1272282"/>
                <a:gd name="connsiteX1" fmla="*/ 100260 w 601548"/>
                <a:gd name="connsiteY1" fmla="*/ 0 h 1272282"/>
                <a:gd name="connsiteX2" fmla="*/ 501288 w 601548"/>
                <a:gd name="connsiteY2" fmla="*/ 0 h 1272282"/>
                <a:gd name="connsiteX3" fmla="*/ 601548 w 601548"/>
                <a:gd name="connsiteY3" fmla="*/ 100260 h 1272282"/>
                <a:gd name="connsiteX4" fmla="*/ 489580 w 601548"/>
                <a:gd name="connsiteY4" fmla="*/ 979188 h 1272282"/>
                <a:gd name="connsiteX5" fmla="*/ 339558 w 601548"/>
                <a:gd name="connsiteY5" fmla="*/ 1247399 h 1272282"/>
                <a:gd name="connsiteX6" fmla="*/ 230889 w 601548"/>
                <a:gd name="connsiteY6" fmla="*/ 1272282 h 1272282"/>
                <a:gd name="connsiteX7" fmla="*/ 111968 w 601548"/>
                <a:gd name="connsiteY7" fmla="*/ 1053833 h 1272282"/>
                <a:gd name="connsiteX8" fmla="*/ 0 w 601548"/>
                <a:gd name="connsiteY8" fmla="*/ 100260 h 1272282"/>
                <a:gd name="connsiteX0" fmla="*/ 0 w 601548"/>
                <a:gd name="connsiteY0" fmla="*/ 100260 h 1272282"/>
                <a:gd name="connsiteX1" fmla="*/ 100260 w 601548"/>
                <a:gd name="connsiteY1" fmla="*/ 0 h 1272282"/>
                <a:gd name="connsiteX2" fmla="*/ 501288 w 601548"/>
                <a:gd name="connsiteY2" fmla="*/ 0 h 1272282"/>
                <a:gd name="connsiteX3" fmla="*/ 601548 w 601548"/>
                <a:gd name="connsiteY3" fmla="*/ 100260 h 1272282"/>
                <a:gd name="connsiteX4" fmla="*/ 489580 w 601548"/>
                <a:gd name="connsiteY4" fmla="*/ 979188 h 1272282"/>
                <a:gd name="connsiteX5" fmla="*/ 327117 w 601548"/>
                <a:gd name="connsiteY5" fmla="*/ 1185195 h 1272282"/>
                <a:gd name="connsiteX6" fmla="*/ 230889 w 601548"/>
                <a:gd name="connsiteY6" fmla="*/ 1272282 h 1272282"/>
                <a:gd name="connsiteX7" fmla="*/ 111968 w 601548"/>
                <a:gd name="connsiteY7" fmla="*/ 1053833 h 1272282"/>
                <a:gd name="connsiteX8" fmla="*/ 0 w 601548"/>
                <a:gd name="connsiteY8" fmla="*/ 100260 h 1272282"/>
                <a:gd name="connsiteX0" fmla="*/ 0 w 601548"/>
                <a:gd name="connsiteY0" fmla="*/ 100260 h 1185195"/>
                <a:gd name="connsiteX1" fmla="*/ 100260 w 601548"/>
                <a:gd name="connsiteY1" fmla="*/ 0 h 1185195"/>
                <a:gd name="connsiteX2" fmla="*/ 501288 w 601548"/>
                <a:gd name="connsiteY2" fmla="*/ 0 h 1185195"/>
                <a:gd name="connsiteX3" fmla="*/ 601548 w 601548"/>
                <a:gd name="connsiteY3" fmla="*/ 100260 h 1185195"/>
                <a:gd name="connsiteX4" fmla="*/ 489580 w 601548"/>
                <a:gd name="connsiteY4" fmla="*/ 979188 h 1185195"/>
                <a:gd name="connsiteX5" fmla="*/ 327117 w 601548"/>
                <a:gd name="connsiteY5" fmla="*/ 1185195 h 1185195"/>
                <a:gd name="connsiteX6" fmla="*/ 243330 w 601548"/>
                <a:gd name="connsiteY6" fmla="*/ 1147874 h 1185195"/>
                <a:gd name="connsiteX7" fmla="*/ 111968 w 601548"/>
                <a:gd name="connsiteY7" fmla="*/ 1053833 h 1185195"/>
                <a:gd name="connsiteX8" fmla="*/ 0 w 601548"/>
                <a:gd name="connsiteY8" fmla="*/ 100260 h 1185195"/>
                <a:gd name="connsiteX0" fmla="*/ 0 w 601548"/>
                <a:gd name="connsiteY0" fmla="*/ 100260 h 1185195"/>
                <a:gd name="connsiteX1" fmla="*/ 100260 w 601548"/>
                <a:gd name="connsiteY1" fmla="*/ 0 h 1185195"/>
                <a:gd name="connsiteX2" fmla="*/ 501288 w 601548"/>
                <a:gd name="connsiteY2" fmla="*/ 0 h 1185195"/>
                <a:gd name="connsiteX3" fmla="*/ 601548 w 601548"/>
                <a:gd name="connsiteY3" fmla="*/ 100260 h 1185195"/>
                <a:gd name="connsiteX4" fmla="*/ 489580 w 601548"/>
                <a:gd name="connsiteY4" fmla="*/ 979188 h 1185195"/>
                <a:gd name="connsiteX5" fmla="*/ 327117 w 601548"/>
                <a:gd name="connsiteY5" fmla="*/ 1185195 h 1185195"/>
                <a:gd name="connsiteX6" fmla="*/ 243330 w 601548"/>
                <a:gd name="connsiteY6" fmla="*/ 1147874 h 1185195"/>
                <a:gd name="connsiteX7" fmla="*/ 111968 w 601548"/>
                <a:gd name="connsiteY7" fmla="*/ 1053833 h 1185195"/>
                <a:gd name="connsiteX8" fmla="*/ 0 w 601548"/>
                <a:gd name="connsiteY8" fmla="*/ 100260 h 1185195"/>
                <a:gd name="connsiteX0" fmla="*/ 0 w 601548"/>
                <a:gd name="connsiteY0" fmla="*/ 100260 h 1201155"/>
                <a:gd name="connsiteX1" fmla="*/ 100260 w 601548"/>
                <a:gd name="connsiteY1" fmla="*/ 0 h 1201155"/>
                <a:gd name="connsiteX2" fmla="*/ 501288 w 601548"/>
                <a:gd name="connsiteY2" fmla="*/ 0 h 1201155"/>
                <a:gd name="connsiteX3" fmla="*/ 601548 w 601548"/>
                <a:gd name="connsiteY3" fmla="*/ 100260 h 1201155"/>
                <a:gd name="connsiteX4" fmla="*/ 489580 w 601548"/>
                <a:gd name="connsiteY4" fmla="*/ 979188 h 1201155"/>
                <a:gd name="connsiteX5" fmla="*/ 327117 w 601548"/>
                <a:gd name="connsiteY5" fmla="*/ 1185195 h 1201155"/>
                <a:gd name="connsiteX6" fmla="*/ 243330 w 601548"/>
                <a:gd name="connsiteY6" fmla="*/ 1197637 h 1201155"/>
                <a:gd name="connsiteX7" fmla="*/ 111968 w 601548"/>
                <a:gd name="connsiteY7" fmla="*/ 1053833 h 1201155"/>
                <a:gd name="connsiteX8" fmla="*/ 0 w 601548"/>
                <a:gd name="connsiteY8" fmla="*/ 100260 h 1201155"/>
                <a:gd name="connsiteX0" fmla="*/ 0 w 601548"/>
                <a:gd name="connsiteY0" fmla="*/ 100260 h 1207219"/>
                <a:gd name="connsiteX1" fmla="*/ 100260 w 601548"/>
                <a:gd name="connsiteY1" fmla="*/ 0 h 1207219"/>
                <a:gd name="connsiteX2" fmla="*/ 501288 w 601548"/>
                <a:gd name="connsiteY2" fmla="*/ 0 h 1207219"/>
                <a:gd name="connsiteX3" fmla="*/ 601548 w 601548"/>
                <a:gd name="connsiteY3" fmla="*/ 100260 h 1207219"/>
                <a:gd name="connsiteX4" fmla="*/ 489580 w 601548"/>
                <a:gd name="connsiteY4" fmla="*/ 979188 h 1207219"/>
                <a:gd name="connsiteX5" fmla="*/ 327117 w 601548"/>
                <a:gd name="connsiteY5" fmla="*/ 1185195 h 1207219"/>
                <a:gd name="connsiteX6" fmla="*/ 268211 w 601548"/>
                <a:gd name="connsiteY6" fmla="*/ 1203857 h 1207219"/>
                <a:gd name="connsiteX7" fmla="*/ 111968 w 601548"/>
                <a:gd name="connsiteY7" fmla="*/ 1053833 h 1207219"/>
                <a:gd name="connsiteX8" fmla="*/ 0 w 601548"/>
                <a:gd name="connsiteY8" fmla="*/ 100260 h 1207219"/>
                <a:gd name="connsiteX0" fmla="*/ 0 w 601548"/>
                <a:gd name="connsiteY0" fmla="*/ 100260 h 1207219"/>
                <a:gd name="connsiteX1" fmla="*/ 100260 w 601548"/>
                <a:gd name="connsiteY1" fmla="*/ 0 h 1207219"/>
                <a:gd name="connsiteX2" fmla="*/ 501288 w 601548"/>
                <a:gd name="connsiteY2" fmla="*/ 0 h 1207219"/>
                <a:gd name="connsiteX3" fmla="*/ 601548 w 601548"/>
                <a:gd name="connsiteY3" fmla="*/ 100260 h 1207219"/>
                <a:gd name="connsiteX4" fmla="*/ 587830 w 601548"/>
                <a:gd name="connsiteY4" fmla="*/ 548348 h 1207219"/>
                <a:gd name="connsiteX5" fmla="*/ 489580 w 601548"/>
                <a:gd name="connsiteY5" fmla="*/ 979188 h 1207219"/>
                <a:gd name="connsiteX6" fmla="*/ 327117 w 601548"/>
                <a:gd name="connsiteY6" fmla="*/ 1185195 h 1207219"/>
                <a:gd name="connsiteX7" fmla="*/ 268211 w 601548"/>
                <a:gd name="connsiteY7" fmla="*/ 1203857 h 1207219"/>
                <a:gd name="connsiteX8" fmla="*/ 111968 w 601548"/>
                <a:gd name="connsiteY8" fmla="*/ 1053833 h 1207219"/>
                <a:gd name="connsiteX9" fmla="*/ 0 w 601548"/>
                <a:gd name="connsiteY9" fmla="*/ 100260 h 1207219"/>
                <a:gd name="connsiteX0" fmla="*/ 0 w 601548"/>
                <a:gd name="connsiteY0" fmla="*/ 100260 h 1207219"/>
                <a:gd name="connsiteX1" fmla="*/ 100260 w 601548"/>
                <a:gd name="connsiteY1" fmla="*/ 0 h 1207219"/>
                <a:gd name="connsiteX2" fmla="*/ 501288 w 601548"/>
                <a:gd name="connsiteY2" fmla="*/ 0 h 1207219"/>
                <a:gd name="connsiteX3" fmla="*/ 601548 w 601548"/>
                <a:gd name="connsiteY3" fmla="*/ 100260 h 1207219"/>
                <a:gd name="connsiteX4" fmla="*/ 587830 w 601548"/>
                <a:gd name="connsiteY4" fmla="*/ 548348 h 1207219"/>
                <a:gd name="connsiteX5" fmla="*/ 489580 w 601548"/>
                <a:gd name="connsiteY5" fmla="*/ 979188 h 1207219"/>
                <a:gd name="connsiteX6" fmla="*/ 327117 w 601548"/>
                <a:gd name="connsiteY6" fmla="*/ 1185195 h 1207219"/>
                <a:gd name="connsiteX7" fmla="*/ 268211 w 601548"/>
                <a:gd name="connsiteY7" fmla="*/ 1203857 h 1207219"/>
                <a:gd name="connsiteX8" fmla="*/ 111968 w 601548"/>
                <a:gd name="connsiteY8" fmla="*/ 1053833 h 1207219"/>
                <a:gd name="connsiteX9" fmla="*/ 0 w 601548"/>
                <a:gd name="connsiteY9" fmla="*/ 100260 h 1207219"/>
                <a:gd name="connsiteX0" fmla="*/ 0 w 601548"/>
                <a:gd name="connsiteY0" fmla="*/ 100260 h 1207219"/>
                <a:gd name="connsiteX1" fmla="*/ 100260 w 601548"/>
                <a:gd name="connsiteY1" fmla="*/ 0 h 1207219"/>
                <a:gd name="connsiteX2" fmla="*/ 501288 w 601548"/>
                <a:gd name="connsiteY2" fmla="*/ 0 h 1207219"/>
                <a:gd name="connsiteX3" fmla="*/ 601548 w 601548"/>
                <a:gd name="connsiteY3" fmla="*/ 100260 h 1207219"/>
                <a:gd name="connsiteX4" fmla="*/ 587830 w 601548"/>
                <a:gd name="connsiteY4" fmla="*/ 548348 h 1207219"/>
                <a:gd name="connsiteX5" fmla="*/ 489580 w 601548"/>
                <a:gd name="connsiteY5" fmla="*/ 979188 h 1207219"/>
                <a:gd name="connsiteX6" fmla="*/ 327117 w 601548"/>
                <a:gd name="connsiteY6" fmla="*/ 1185195 h 1207219"/>
                <a:gd name="connsiteX7" fmla="*/ 268211 w 601548"/>
                <a:gd name="connsiteY7" fmla="*/ 1203857 h 1207219"/>
                <a:gd name="connsiteX8" fmla="*/ 111968 w 601548"/>
                <a:gd name="connsiteY8" fmla="*/ 1053833 h 1207219"/>
                <a:gd name="connsiteX9" fmla="*/ 0 w 601548"/>
                <a:gd name="connsiteY9" fmla="*/ 100260 h 1207219"/>
                <a:gd name="connsiteX0" fmla="*/ 0 w 608912"/>
                <a:gd name="connsiteY0" fmla="*/ 100260 h 1207219"/>
                <a:gd name="connsiteX1" fmla="*/ 100260 w 608912"/>
                <a:gd name="connsiteY1" fmla="*/ 0 h 1207219"/>
                <a:gd name="connsiteX2" fmla="*/ 501288 w 608912"/>
                <a:gd name="connsiteY2" fmla="*/ 0 h 1207219"/>
                <a:gd name="connsiteX3" fmla="*/ 601548 w 608912"/>
                <a:gd name="connsiteY3" fmla="*/ 100260 h 1207219"/>
                <a:gd name="connsiteX4" fmla="*/ 603129 w 608912"/>
                <a:gd name="connsiteY4" fmla="*/ 272412 h 1207219"/>
                <a:gd name="connsiteX5" fmla="*/ 587830 w 608912"/>
                <a:gd name="connsiteY5" fmla="*/ 548348 h 1207219"/>
                <a:gd name="connsiteX6" fmla="*/ 489580 w 608912"/>
                <a:gd name="connsiteY6" fmla="*/ 979188 h 1207219"/>
                <a:gd name="connsiteX7" fmla="*/ 327117 w 608912"/>
                <a:gd name="connsiteY7" fmla="*/ 1185195 h 1207219"/>
                <a:gd name="connsiteX8" fmla="*/ 268211 w 608912"/>
                <a:gd name="connsiteY8" fmla="*/ 1203857 h 1207219"/>
                <a:gd name="connsiteX9" fmla="*/ 111968 w 608912"/>
                <a:gd name="connsiteY9" fmla="*/ 1053833 h 1207219"/>
                <a:gd name="connsiteX10" fmla="*/ 0 w 608912"/>
                <a:gd name="connsiteY10" fmla="*/ 100260 h 120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912" h="1207219">
                  <a:moveTo>
                    <a:pt x="0" y="100260"/>
                  </a:moveTo>
                  <a:cubicBezTo>
                    <a:pt x="0" y="44888"/>
                    <a:pt x="44888" y="0"/>
                    <a:pt x="100260" y="0"/>
                  </a:cubicBezTo>
                  <a:lnTo>
                    <a:pt x="501288" y="0"/>
                  </a:lnTo>
                  <a:cubicBezTo>
                    <a:pt x="556660" y="0"/>
                    <a:pt x="601548" y="44888"/>
                    <a:pt x="601548" y="100260"/>
                  </a:cubicBezTo>
                  <a:cubicBezTo>
                    <a:pt x="615776" y="135524"/>
                    <a:pt x="605415" y="197731"/>
                    <a:pt x="603129" y="272412"/>
                  </a:cubicBezTo>
                  <a:cubicBezTo>
                    <a:pt x="600843" y="347093"/>
                    <a:pt x="604009" y="420414"/>
                    <a:pt x="587830" y="548348"/>
                  </a:cubicBezTo>
                  <a:cubicBezTo>
                    <a:pt x="567521" y="754165"/>
                    <a:pt x="522330" y="835575"/>
                    <a:pt x="489580" y="979188"/>
                  </a:cubicBezTo>
                  <a:cubicBezTo>
                    <a:pt x="489580" y="1034560"/>
                    <a:pt x="382489" y="1185195"/>
                    <a:pt x="327117" y="1185195"/>
                  </a:cubicBezTo>
                  <a:lnTo>
                    <a:pt x="268211" y="1203857"/>
                  </a:lnTo>
                  <a:cubicBezTo>
                    <a:pt x="212839" y="1228739"/>
                    <a:pt x="111968" y="1109205"/>
                    <a:pt x="111968" y="1053833"/>
                  </a:cubicBezTo>
                  <a:cubicBezTo>
                    <a:pt x="31103" y="715240"/>
                    <a:pt x="0" y="476175"/>
                    <a:pt x="0" y="10026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979712" y="2203516"/>
              <a:ext cx="1224136" cy="200151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8177" y="2338412"/>
              <a:ext cx="987206" cy="162833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16642" y="2489446"/>
              <a:ext cx="750277" cy="9531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16642" y="3585511"/>
              <a:ext cx="750277" cy="2859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2190400" y="4035275"/>
              <a:ext cx="195810" cy="11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2506306" y="4034897"/>
              <a:ext cx="195810" cy="11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822212" y="4034881"/>
              <a:ext cx="195810" cy="11815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Manual Operation 17"/>
            <p:cNvSpPr/>
            <p:nvPr/>
          </p:nvSpPr>
          <p:spPr>
            <a:xfrm rot="10800000">
              <a:off x="2461245" y="4226952"/>
              <a:ext cx="287187" cy="238275"/>
            </a:xfrm>
            <a:prstGeom prst="flowChartManualOperation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ardrop 18"/>
            <p:cNvSpPr/>
            <p:nvPr/>
          </p:nvSpPr>
          <p:spPr>
            <a:xfrm>
              <a:off x="2766769" y="4254405"/>
              <a:ext cx="126227" cy="91684"/>
            </a:xfrm>
            <a:prstGeom prst="teardrop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ardrop 19"/>
            <p:cNvSpPr/>
            <p:nvPr/>
          </p:nvSpPr>
          <p:spPr>
            <a:xfrm flipH="1">
              <a:off x="2329541" y="4257872"/>
              <a:ext cx="126227" cy="91684"/>
            </a:xfrm>
            <a:prstGeom prst="teardrop">
              <a:avLst/>
            </a:prstGeom>
            <a:grpFill/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>
                <a:latin typeface="Arial" charset="0"/>
                <a:cs typeface="Arial" charset="0"/>
              </a:rPr>
              <a:t>Form</a:t>
            </a:r>
          </a:p>
          <a:p>
            <a:pPr>
              <a:defRPr/>
            </a:pPr>
            <a:r>
              <a:rPr lang="en-GB" altLang="en-US" dirty="0" smtClean="0">
                <a:latin typeface="Arial" charset="0"/>
                <a:cs typeface="Arial" charset="0"/>
              </a:rPr>
              <a:t>Posture</a:t>
            </a:r>
          </a:p>
          <a:p>
            <a:pPr>
              <a:defRPr/>
            </a:pPr>
            <a:r>
              <a:rPr lang="en-GB" altLang="en-US" dirty="0" smtClean="0">
                <a:latin typeface="Arial" charset="0"/>
                <a:cs typeface="Arial" charset="0"/>
              </a:rPr>
              <a:t>Input</a:t>
            </a:r>
            <a:endParaRPr lang="en-GB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382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 smtClean="0"/>
              <a:t>Design</a:t>
            </a:r>
            <a:endParaRPr lang="en-GB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63084" y="3733980"/>
            <a:ext cx="103632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</a:rPr>
              <a:t>Users: Models, Affordances, Gestalt principles</a:t>
            </a:r>
          </a:p>
          <a:p>
            <a:r>
              <a:rPr lang="en-GB" dirty="0">
                <a:solidFill>
                  <a:schemeClr val="tx2"/>
                </a:solidFill>
              </a:rPr>
              <a:t>Activities</a:t>
            </a:r>
          </a:p>
          <a:p>
            <a:r>
              <a:rPr lang="en-GB" dirty="0">
                <a:solidFill>
                  <a:schemeClr val="tx2"/>
                </a:solidFill>
              </a:rPr>
              <a:t>Environment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Goals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41356439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5360"/>
            <a:ext cx="2852928" cy="1261872"/>
          </a:xfrm>
        </p:spPr>
        <p:txBody>
          <a:bodyPr/>
          <a:lstStyle/>
          <a:p>
            <a:r>
              <a:rPr lang="en-GB" dirty="0" smtClean="0"/>
              <a:t>User experience 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0" y="1457645"/>
            <a:ext cx="7620000" cy="241178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900" dirty="0"/>
              <a:t>Desirable aspects</a:t>
            </a:r>
          </a:p>
          <a:p>
            <a:pPr marL="0" indent="0">
              <a:buNone/>
            </a:pPr>
            <a:r>
              <a:rPr lang="en-GB" dirty="0"/>
              <a:t>satisfying		helpful			fun</a:t>
            </a:r>
          </a:p>
          <a:p>
            <a:pPr marL="0" indent="0">
              <a:buNone/>
            </a:pPr>
            <a:r>
              <a:rPr lang="en-GB" dirty="0"/>
              <a:t>enjoyable	 	motivating			</a:t>
            </a:r>
            <a:r>
              <a:rPr lang="en-GB" dirty="0" smtClean="0"/>
              <a:t>provocative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engaging		challenging		</a:t>
            </a:r>
            <a:r>
              <a:rPr lang="en-GB" dirty="0" smtClean="0"/>
              <a:t>surprising</a:t>
            </a:r>
            <a:r>
              <a:rPr lang="en-GB" dirty="0"/>
              <a:t>	</a:t>
            </a:r>
          </a:p>
          <a:p>
            <a:pPr marL="0" indent="0">
              <a:buNone/>
            </a:pPr>
            <a:r>
              <a:rPr lang="en-GB" dirty="0" smtClean="0"/>
              <a:t>pleasurable</a:t>
            </a:r>
            <a:r>
              <a:rPr lang="en-GB" dirty="0"/>
              <a:t>	enhancing sociability		</a:t>
            </a:r>
            <a:r>
              <a:rPr lang="en-GB" dirty="0" smtClean="0"/>
              <a:t>rewarding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exciting	</a:t>
            </a:r>
            <a:r>
              <a:rPr lang="en-GB" dirty="0" smtClean="0"/>
              <a:t>	supporting </a:t>
            </a:r>
            <a:r>
              <a:rPr lang="en-GB" dirty="0"/>
              <a:t>creativity		</a:t>
            </a:r>
            <a:r>
              <a:rPr lang="en-GB" dirty="0" smtClean="0"/>
              <a:t>emotionally </a:t>
            </a:r>
            <a:r>
              <a:rPr lang="en-GB" dirty="0"/>
              <a:t>fulfilling</a:t>
            </a:r>
          </a:p>
          <a:p>
            <a:pPr marL="0" indent="0">
              <a:buNone/>
            </a:pPr>
            <a:r>
              <a:rPr lang="en-GB" dirty="0" smtClean="0"/>
              <a:t>entertaining</a:t>
            </a:r>
            <a:r>
              <a:rPr lang="en-GB" dirty="0"/>
              <a:t>	cognitively stimulating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9100" y="4242857"/>
            <a:ext cx="6375400" cy="1642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4000" dirty="0" smtClean="0"/>
              <a:t>Undesirable aspects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boring			unpleasant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frustrating			patronizing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making one feel </a:t>
            </a:r>
            <a:r>
              <a:rPr lang="en-GB" sz="2300" dirty="0" smtClean="0">
                <a:ea typeface="ＭＳ Ｐゴシック" charset="0"/>
                <a:cs typeface="ＭＳ Ｐゴシック" charset="0"/>
              </a:rPr>
              <a:t>guilty</a:t>
            </a:r>
            <a:r>
              <a:rPr lang="en-GB" sz="2300" dirty="0">
                <a:ea typeface="ＭＳ Ｐゴシック" charset="0"/>
                <a:cs typeface="ＭＳ Ｐゴシック" charset="0"/>
              </a:rPr>
              <a:t>	making one feel stupid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annoying			cutesy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GB" sz="2300" dirty="0">
                <a:ea typeface="ＭＳ Ｐゴシック" charset="0"/>
                <a:cs typeface="ＭＳ Ｐゴシック" charset="0"/>
              </a:rPr>
              <a:t>childish			gimmicky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GB" dirty="0">
              <a:solidFill>
                <a:srgbClr val="F7333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4910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289450" y="1617486"/>
            <a:ext cx="9439510" cy="470558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3600" dirty="0" smtClean="0"/>
              <a:t>“…people will forget what you said, people will forget what you did, but people will never forget how you made them feel.”</a:t>
            </a:r>
          </a:p>
          <a:p>
            <a:pPr marL="0" indent="0" algn="r">
              <a:buFont typeface="Arial" pitchFamily="34" charset="0"/>
              <a:buNone/>
            </a:pPr>
            <a:endParaRPr lang="en-GB" sz="3600" dirty="0"/>
          </a:p>
          <a:p>
            <a:pPr marL="0" indent="0" algn="ctr">
              <a:buFont typeface="Arial" pitchFamily="34" charset="0"/>
              <a:buNone/>
            </a:pPr>
            <a:r>
              <a:rPr lang="en-GB" sz="3600" dirty="0" smtClean="0"/>
              <a:t> </a:t>
            </a:r>
            <a:r>
              <a:rPr lang="en-GB" sz="3200" dirty="0" smtClean="0"/>
              <a:t>Maya Angelou</a:t>
            </a:r>
            <a:r>
              <a:rPr lang="en-GB" sz="3600" dirty="0" smtClean="0"/>
              <a:t/>
            </a:r>
            <a:br>
              <a:rPr lang="en-GB" sz="3600" dirty="0" smtClean="0"/>
            </a:b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105" y="4046479"/>
            <a:ext cx="1905000" cy="20193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461071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goals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313385"/>
            <a:ext cx="7213600" cy="5127043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Safe: </a:t>
            </a:r>
            <a:r>
              <a:rPr lang="en-GB" sz="2400" dirty="0"/>
              <a:t>the system is not prone to error and allows easy recovery from error</a:t>
            </a:r>
          </a:p>
          <a:p>
            <a:endParaRPr lang="en-GB" sz="1200" dirty="0"/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Utilitarian: </a:t>
            </a:r>
            <a:r>
              <a:rPr lang="en-GB" sz="2400" dirty="0"/>
              <a:t>the systems are functional and the users can access these functions</a:t>
            </a:r>
          </a:p>
          <a:p>
            <a:endParaRPr lang="en-GB" sz="1200" dirty="0"/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Effective: </a:t>
            </a:r>
            <a:r>
              <a:rPr lang="en-GB" sz="2400" dirty="0"/>
              <a:t>the system meets the users’ requirements and expectations</a:t>
            </a:r>
          </a:p>
          <a:p>
            <a:endParaRPr lang="en-GB" sz="1200" dirty="0"/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Efficient: </a:t>
            </a:r>
            <a:r>
              <a:rPr lang="en-GB" sz="2400" dirty="0"/>
              <a:t>the system meets the requirements in the simplest way (save time and money)</a:t>
            </a:r>
          </a:p>
          <a:p>
            <a:endParaRPr lang="en-GB" sz="1200" dirty="0"/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Usable: </a:t>
            </a:r>
            <a:r>
              <a:rPr lang="en-GB" sz="2400" dirty="0"/>
              <a:t>the system is easy to learn and remember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1089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58652" y="1225704"/>
            <a:ext cx="7178842" cy="483652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are very good at finding patterns in complex interactions or working with </a:t>
            </a:r>
            <a:r>
              <a:rPr lang="en-GB" altLang="en-US" sz="2800" dirty="0" smtClean="0">
                <a:latin typeface="Arial" charset="0"/>
                <a:cs typeface="Arial" charset="0"/>
              </a:rPr>
              <a:t>patterns</a:t>
            </a:r>
          </a:p>
          <a:p>
            <a:pPr>
              <a:defRPr/>
            </a:pPr>
            <a:endParaRPr lang="en-GB" sz="2400" kern="0" dirty="0">
              <a:solidFill>
                <a:srgbClr val="0000FF"/>
              </a:solidFill>
              <a:latin typeface="Century Schoolbook"/>
              <a:ea typeface="MS PGothic" pitchFamily="34" charset="-128"/>
            </a:endParaRP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have a better memory when they are able to chunk or group items (7±2 items)</a:t>
            </a:r>
          </a:p>
          <a:p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5867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980"/>
            <a:ext cx="2852928" cy="1261872"/>
          </a:xfrm>
        </p:spPr>
        <p:txBody>
          <a:bodyPr/>
          <a:lstStyle/>
          <a:p>
            <a:r>
              <a:rPr lang="en-GB" sz="3200" dirty="0" smtClean="0"/>
              <a:t>Key design principles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108" y="1149491"/>
            <a:ext cx="3880131" cy="3679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Make clear to the user what the next action should be and what will </a:t>
            </a:r>
            <a:r>
              <a:rPr lang="en-GB" sz="2800" dirty="0" smtClean="0"/>
              <a:t>happen.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smtClean="0"/>
              <a:t>Visibility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12" y="2222216"/>
            <a:ext cx="3048264" cy="406028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775" y="3306754"/>
            <a:ext cx="4721225" cy="307008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189819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980"/>
            <a:ext cx="2852928" cy="1261872"/>
          </a:xfrm>
        </p:spPr>
        <p:txBody>
          <a:bodyPr/>
          <a:lstStyle/>
          <a:p>
            <a:r>
              <a:rPr lang="en-GB" sz="3200" dirty="0" smtClean="0"/>
              <a:t>Key design principles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369" y="1673118"/>
            <a:ext cx="6001031" cy="22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Make it clear to the user that their action is accepted and is being worked </a:t>
            </a:r>
            <a:r>
              <a:rPr lang="en-GB" sz="2800" dirty="0" smtClean="0"/>
              <a:t>on.</a:t>
            </a: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smtClean="0"/>
              <a:t>Feedback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Picture 6" descr="&lt;strong&gt;updates&lt;/strong&gt; | Tech It Out Ti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39" y="3774804"/>
            <a:ext cx="4960620" cy="18436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400264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980"/>
            <a:ext cx="2852928" cy="1261872"/>
          </a:xfrm>
        </p:spPr>
        <p:txBody>
          <a:bodyPr/>
          <a:lstStyle/>
          <a:p>
            <a:r>
              <a:rPr lang="en-GB" sz="3200" dirty="0" smtClean="0"/>
              <a:t>Key design principles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469" y="1165118"/>
            <a:ext cx="6737631" cy="22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Restrict the possible actions that can be performed using hardware if </a:t>
            </a:r>
            <a:r>
              <a:rPr lang="en-GB" sz="2800" dirty="0" smtClean="0"/>
              <a:t>possible.</a:t>
            </a: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(but remember the </a:t>
            </a:r>
            <a:r>
              <a:rPr lang="en-GB" sz="2800" dirty="0" err="1" smtClean="0"/>
              <a:t>usb</a:t>
            </a:r>
            <a:r>
              <a:rPr lang="en-GB" sz="2800" dirty="0" smtClean="0"/>
              <a:t> thing…)</a:t>
            </a:r>
            <a:endParaRPr lang="en-GB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smtClean="0"/>
              <a:t>Constraints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8" name="Picture 7" descr="Free photo: &lt;strong&gt;Atm&lt;/strong&gt;, Withdraw Cash, Map, Ec &lt;strong&gt;Card&lt;/strong&gt; - Free Imag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9" y="3927204"/>
            <a:ext cx="3554128" cy="236941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2" descr="http://www.3dnews.ru/documents/5177/u-buddie_4m23_front_rear_panel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05" y="2974996"/>
            <a:ext cx="2555590" cy="339917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8157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980"/>
            <a:ext cx="2852928" cy="1261872"/>
          </a:xfrm>
        </p:spPr>
        <p:txBody>
          <a:bodyPr/>
          <a:lstStyle/>
          <a:p>
            <a:r>
              <a:rPr lang="en-GB" sz="3200" dirty="0" smtClean="0"/>
              <a:t>Key design principles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769" y="1190518"/>
            <a:ext cx="4083331" cy="225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Use similar operations and elements for similar tasks or </a:t>
            </a:r>
            <a:r>
              <a:rPr lang="en-GB" sz="2800" dirty="0" smtClean="0"/>
              <a:t>actions. </a:t>
            </a:r>
            <a:endParaRPr lang="en-GB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smtClean="0"/>
              <a:t>Consistency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1" name="Picture 2" descr="http://www.yorku.ca/mack/carroll-f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894" y="4598985"/>
            <a:ext cx="1523953" cy="184144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a4.vox.com/6a00e3989c5930000100fae8ccf9e4000b-500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438" y="4227901"/>
            <a:ext cx="1475018" cy="221252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http://www.hoax-slayer.com/images/atm-keyp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75" y="4973901"/>
            <a:ext cx="2210418" cy="146652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http://supcontent.gateway.com/support.gateway.com/s/KBDMouse/7000984/k00984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793" y="3666482"/>
            <a:ext cx="1579691" cy="192232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5853" y="632144"/>
            <a:ext cx="1582009" cy="28124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6" name="Picture 15" descr="File:Casio fx-991ES &lt;strong&gt;Calculator&lt;/strong&gt; New.jpg - Wikipedi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40" y="632144"/>
            <a:ext cx="1611153" cy="303433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6489409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0980"/>
            <a:ext cx="2852928" cy="1261872"/>
          </a:xfrm>
        </p:spPr>
        <p:txBody>
          <a:bodyPr/>
          <a:lstStyle/>
          <a:p>
            <a:r>
              <a:rPr lang="en-GB" sz="3200" dirty="0" smtClean="0"/>
              <a:t>Key design principles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5169" y="1003510"/>
            <a:ext cx="7194831" cy="22540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Consider object </a:t>
            </a:r>
            <a:r>
              <a:rPr lang="en-GB" sz="2800" dirty="0" smtClean="0"/>
              <a:t>attributes </a:t>
            </a:r>
            <a:r>
              <a:rPr lang="en-GB" sz="2800" dirty="0"/>
              <a:t>that </a:t>
            </a:r>
            <a:r>
              <a:rPr lang="en-GB" sz="2800" dirty="0" smtClean="0"/>
              <a:t>allow </a:t>
            </a:r>
            <a:r>
              <a:rPr lang="en-GB" sz="2800" dirty="0"/>
              <a:t>users to know how to use </a:t>
            </a:r>
            <a:r>
              <a:rPr lang="en-GB" sz="2800" dirty="0" smtClean="0"/>
              <a:t>it. </a:t>
            </a:r>
          </a:p>
          <a:p>
            <a:pPr marL="0" indent="0">
              <a:buNone/>
            </a:pPr>
            <a:r>
              <a:rPr lang="en-GB" sz="2800" dirty="0" smtClean="0"/>
              <a:t>Ensure </a:t>
            </a:r>
            <a:r>
              <a:rPr lang="en-GB" sz="2800" dirty="0"/>
              <a:t>that the required actions are in harmony with the users’ </a:t>
            </a:r>
            <a:r>
              <a:rPr lang="en-GB" sz="2800" b="1" dirty="0" smtClean="0"/>
              <a:t>expectations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smtClean="0"/>
              <a:t>Affordances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19" y="3527542"/>
            <a:ext cx="4313050" cy="242636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9147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Expectations and mental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268430"/>
            <a:ext cx="7620000" cy="15710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“…just use the mouse to click on the screen.”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19" y="2524245"/>
            <a:ext cx="4019281" cy="211570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64000" y="5272702"/>
            <a:ext cx="645160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dirty="0" smtClean="0">
                <a:solidFill>
                  <a:schemeClr val="tx2"/>
                </a:solidFill>
                <a:latin typeface="Signika Negative Bold"/>
              </a:rPr>
              <a:t>“Young </a:t>
            </a:r>
            <a:r>
              <a:rPr lang="en-GB" sz="2400" dirty="0">
                <a:solidFill>
                  <a:schemeClr val="tx2"/>
                </a:solidFill>
                <a:latin typeface="Signika Negative Bold"/>
              </a:rPr>
              <a:t>children 'try to swipe' pages of books as if they were using a smartphone or </a:t>
            </a:r>
            <a:r>
              <a:rPr lang="en-GB" sz="2400" dirty="0" smtClean="0">
                <a:solidFill>
                  <a:schemeClr val="tx2"/>
                </a:solidFill>
                <a:latin typeface="Signika Negative Bold"/>
              </a:rPr>
              <a:t>tablet”</a:t>
            </a:r>
          </a:p>
          <a:p>
            <a:pPr fontAlgn="base"/>
            <a:r>
              <a:rPr lang="en-GB" sz="1100" dirty="0">
                <a:solidFill>
                  <a:srgbClr val="141414"/>
                </a:solidFill>
                <a:latin typeface="Signika Negative Bold"/>
                <a:hlinkClick r:id="rId3"/>
              </a:rPr>
              <a:t>https://</a:t>
            </a:r>
            <a:r>
              <a:rPr lang="en-GB" sz="1100" dirty="0" smtClean="0">
                <a:solidFill>
                  <a:srgbClr val="141414"/>
                </a:solidFill>
                <a:latin typeface="Signika Negative Bold"/>
                <a:hlinkClick r:id="rId3"/>
              </a:rPr>
              <a:t>www.gazettelive.co.uk/news/teesside-news/young-children-try-swipe-pages-14485390</a:t>
            </a:r>
            <a:r>
              <a:rPr lang="en-GB" sz="1100" dirty="0" smtClean="0">
                <a:solidFill>
                  <a:srgbClr val="141414"/>
                </a:solidFill>
                <a:latin typeface="Signika Negative Bold"/>
              </a:rPr>
              <a:t> </a:t>
            </a:r>
            <a:endParaRPr lang="en-GB" sz="1100" b="0" i="0" dirty="0">
              <a:solidFill>
                <a:srgbClr val="141414"/>
              </a:solidFill>
              <a:effectLst/>
              <a:latin typeface="Signika Negative Bold"/>
            </a:endParaRPr>
          </a:p>
        </p:txBody>
      </p:sp>
    </p:spTree>
    <p:extLst>
      <p:ext uri="{BB962C8B-B14F-4D97-AF65-F5344CB8AC3E}">
        <p14:creationId xmlns:p14="http://schemas.microsoft.com/office/powerpoint/2010/main" val="15726540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997200" cy="1261872"/>
          </a:xfrm>
        </p:spPr>
        <p:txBody>
          <a:bodyPr/>
          <a:lstStyle/>
          <a:p>
            <a:r>
              <a:rPr lang="en-GB" dirty="0" smtClean="0"/>
              <a:t>Usability heuristics (</a:t>
            </a:r>
            <a:r>
              <a:rPr lang="en-GB" dirty="0" err="1" smtClean="0"/>
              <a:t>Jakob</a:t>
            </a:r>
            <a:r>
              <a:rPr lang="en-GB" dirty="0" smtClean="0"/>
              <a:t> Nielsen)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182829"/>
            <a:ext cx="7620000" cy="5078271"/>
          </a:xfrm>
        </p:spPr>
        <p:txBody>
          <a:bodyPr>
            <a:normAutofit/>
          </a:bodyPr>
          <a:lstStyle/>
          <a:p>
            <a:r>
              <a:rPr lang="en-GB" sz="2400" dirty="0"/>
              <a:t>Visibility of system status</a:t>
            </a:r>
          </a:p>
          <a:p>
            <a:r>
              <a:rPr lang="en-GB" sz="2400" dirty="0"/>
              <a:t>Match between system and the real world</a:t>
            </a:r>
          </a:p>
          <a:p>
            <a:r>
              <a:rPr lang="en-GB" sz="2400" dirty="0"/>
              <a:t>User control and freedom</a:t>
            </a:r>
          </a:p>
          <a:p>
            <a:r>
              <a:rPr lang="en-GB" sz="2400" dirty="0"/>
              <a:t>Consistency and standards</a:t>
            </a:r>
          </a:p>
          <a:p>
            <a:r>
              <a:rPr lang="en-GB" sz="2400" dirty="0"/>
              <a:t>Help users recognize, diagnose and recover from errors</a:t>
            </a:r>
          </a:p>
          <a:p>
            <a:r>
              <a:rPr lang="en-GB" sz="2400" dirty="0"/>
              <a:t>Error prevention</a:t>
            </a:r>
          </a:p>
          <a:p>
            <a:r>
              <a:rPr lang="en-GB" sz="2400" dirty="0"/>
              <a:t>Recognition rather than recall</a:t>
            </a:r>
          </a:p>
          <a:p>
            <a:r>
              <a:rPr lang="en-GB" sz="2400" dirty="0"/>
              <a:t>Flexibility and efficiency of use</a:t>
            </a:r>
          </a:p>
          <a:p>
            <a:r>
              <a:rPr lang="en-GB" sz="2400" dirty="0"/>
              <a:t>Aesthetic and minimalist design</a:t>
            </a:r>
          </a:p>
          <a:p>
            <a:r>
              <a:rPr lang="en-GB" sz="2400" dirty="0"/>
              <a:t>Help and documentation</a:t>
            </a:r>
          </a:p>
          <a:p>
            <a:endParaRPr lang="en-GB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Similar </a:t>
            </a:r>
            <a:r>
              <a:rPr lang="en-GB" dirty="0"/>
              <a:t>to the design principles but can form the basis of a checklist for evaluating a design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127445" y="6037966"/>
            <a:ext cx="604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https://www.nngroup.com/articles/ten-usability-heuristics/</a:t>
            </a:r>
            <a:r>
              <a:rPr lang="en-GB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67" y="4252360"/>
            <a:ext cx="1917332" cy="19173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502005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 Key points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382" y="1184093"/>
            <a:ext cx="7990901" cy="5577840"/>
          </a:xfrm>
        </p:spPr>
        <p:txBody>
          <a:bodyPr>
            <a:normAutofit/>
          </a:bodyPr>
          <a:lstStyle/>
          <a:p>
            <a:r>
              <a:rPr lang="en-GB" sz="2700" dirty="0"/>
              <a:t>Considering user, activity and environment will clarify what is important in your design and enhance the chances of creating a useful product</a:t>
            </a:r>
          </a:p>
          <a:p>
            <a:endParaRPr lang="en-GB" sz="2700" dirty="0"/>
          </a:p>
          <a:p>
            <a:r>
              <a:rPr lang="en-GB" sz="2700" dirty="0"/>
              <a:t>User experience and </a:t>
            </a:r>
            <a:r>
              <a:rPr lang="en-GB" sz="2700" dirty="0" smtClean="0"/>
              <a:t>design </a:t>
            </a:r>
            <a:r>
              <a:rPr lang="en-GB" sz="2700" dirty="0"/>
              <a:t>goals should be considered in your design</a:t>
            </a:r>
          </a:p>
          <a:p>
            <a:endParaRPr lang="en-GB" sz="2700" dirty="0"/>
          </a:p>
          <a:p>
            <a:r>
              <a:rPr lang="en-GB" sz="2700" dirty="0"/>
              <a:t>Usability principles can guide you in your design, and they can be used as </a:t>
            </a:r>
            <a:r>
              <a:rPr lang="en-GB" sz="2700" dirty="0" smtClean="0"/>
              <a:t>checklists against which to check your design </a:t>
            </a:r>
            <a:endParaRPr lang="en-GB" sz="2700" dirty="0"/>
          </a:p>
          <a:p>
            <a:endParaRPr lang="en-GB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7909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olidFill>
                  <a:schemeClr val="tx1"/>
                </a:solidFill>
              </a:rPr>
              <a:t>Next Lecture</a:t>
            </a:r>
            <a:endParaRPr lang="en-GB" cap="none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Personas, Requirements and Prototypes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0598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58652" y="1225704"/>
            <a:ext cx="7178842" cy="554390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are very poor at paying attention (monitoring) the state of something for long periods of time</a:t>
            </a:r>
          </a:p>
          <a:p>
            <a:pPr>
              <a:defRPr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limited attentional capacity  </a:t>
            </a:r>
            <a:r>
              <a:rPr lang="en-GB" sz="2000" dirty="0">
                <a:hlinkClick r:id="rId2"/>
              </a:rPr>
              <a:t>https://www.youtube.com/watch?v=IGQmdoK_ZfY</a:t>
            </a:r>
            <a:r>
              <a:rPr lang="en-GB" sz="2000" dirty="0"/>
              <a:t> </a:t>
            </a:r>
          </a:p>
          <a:p>
            <a:pPr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 descr="Informative and Persuasive Speak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19" y="2962484"/>
            <a:ext cx="2736581" cy="182558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00065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 smtClean="0"/>
              <a:t>Design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2"/>
                </a:solidFill>
              </a:rPr>
              <a:t>Users: Models, Affordances, Gestalt principles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Activities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Environment</a:t>
            </a:r>
          </a:p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Goals and Principles</a:t>
            </a:r>
          </a:p>
          <a:p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922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596137"/>
            <a:ext cx="2852928" cy="1261872"/>
          </a:xfrm>
        </p:spPr>
        <p:txBody>
          <a:bodyPr/>
          <a:lstStyle/>
          <a:p>
            <a:r>
              <a:rPr lang="en-GB" sz="3200" dirty="0" smtClean="0"/>
              <a:t>Activities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2400" y="1484257"/>
            <a:ext cx="7391400" cy="47962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Which activities are </a:t>
            </a:r>
            <a:r>
              <a:rPr lang="en-GB" altLang="en-US" sz="2800" dirty="0" smtClean="0">
                <a:latin typeface="Arial" charset="0"/>
                <a:cs typeface="Arial" charset="0"/>
              </a:rPr>
              <a:t>common/repeated</a:t>
            </a:r>
            <a:endParaRPr lang="en-GB" altLang="en-US" sz="28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Is there a time limit or specific sequence</a:t>
            </a: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Do the users share a special jargon</a:t>
            </a: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Are any activities potentially unsafe or risky</a:t>
            </a: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Will any of the interactions on our product be novel to the users, e.g., shake to shuffle</a:t>
            </a: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Have the users been trained</a:t>
            </a:r>
          </a:p>
          <a:p>
            <a:pPr>
              <a:defRPr/>
            </a:pPr>
            <a:r>
              <a:rPr lang="en-GB" altLang="en-US" sz="2800" dirty="0">
                <a:latin typeface="Arial" charset="0"/>
                <a:cs typeface="Arial" charset="0"/>
              </a:rPr>
              <a:t>…</a:t>
            </a:r>
          </a:p>
          <a:p>
            <a:endParaRPr lang="en-GB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/>
          <a:p>
            <a:r>
              <a:rPr lang="en-GB" altLang="en-US" dirty="0">
                <a:latin typeface="Arial" charset="0"/>
                <a:cs typeface="Arial" charset="0"/>
              </a:rPr>
              <a:t>Knowledge of what the users will be trying to do with our design is again of obvious interest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>
              <a:defRPr/>
            </a:pPr>
            <a:r>
              <a:rPr lang="en-GB" altLang="en-US" dirty="0">
                <a:latin typeface="Arial" charset="0"/>
                <a:cs typeface="Arial" charset="0"/>
              </a:rPr>
              <a:t>What do you think you need to know about </a:t>
            </a:r>
            <a:r>
              <a:rPr lang="en-GB" altLang="en-US" dirty="0" smtClean="0">
                <a:latin typeface="Arial" charset="0"/>
                <a:cs typeface="Arial" charset="0"/>
              </a:rPr>
              <a:t>user </a:t>
            </a:r>
            <a:r>
              <a:rPr lang="en-GB" altLang="en-US" dirty="0">
                <a:latin typeface="Arial" charset="0"/>
                <a:cs typeface="Arial" charset="0"/>
              </a:rPr>
              <a:t>activities?</a:t>
            </a:r>
          </a:p>
        </p:txBody>
      </p:sp>
    </p:spTree>
    <p:extLst>
      <p:ext uri="{BB962C8B-B14F-4D97-AF65-F5344CB8AC3E}">
        <p14:creationId xmlns:p14="http://schemas.microsoft.com/office/powerpoint/2010/main" val="18327303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596137"/>
            <a:ext cx="2852928" cy="1261872"/>
          </a:xfrm>
        </p:spPr>
        <p:txBody>
          <a:bodyPr/>
          <a:lstStyle/>
          <a:p>
            <a:r>
              <a:rPr lang="en-GB" sz="3200" dirty="0" smtClean="0"/>
              <a:t>Activities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708900" y="2130553"/>
            <a:ext cx="4318000" cy="2503543"/>
          </a:xfrm>
        </p:spPr>
        <p:txBody>
          <a:bodyPr>
            <a:noAutofit/>
          </a:bodyPr>
          <a:lstStyle/>
          <a:p>
            <a:pPr lvl="1"/>
            <a:r>
              <a:rPr lang="en-GB" altLang="en-US" dirty="0"/>
              <a:t>Instructing</a:t>
            </a:r>
          </a:p>
          <a:p>
            <a:pPr lvl="1"/>
            <a:r>
              <a:rPr lang="en-GB" altLang="en-US" dirty="0"/>
              <a:t>Conversing</a:t>
            </a:r>
          </a:p>
          <a:p>
            <a:pPr lvl="1"/>
            <a:r>
              <a:rPr lang="en-GB" altLang="en-US" dirty="0"/>
              <a:t>Manipulating</a:t>
            </a:r>
          </a:p>
          <a:p>
            <a:pPr lvl="1"/>
            <a:r>
              <a:rPr lang="en-GB" altLang="en-US" dirty="0"/>
              <a:t>Exploring (virtual &amp; ambient)</a:t>
            </a:r>
          </a:p>
          <a:p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/>
          <a:p>
            <a:r>
              <a:rPr lang="en-GB" dirty="0"/>
              <a:t>Interaction styles: </a:t>
            </a:r>
            <a:endParaRPr lang="en-GB" dirty="0" smtClean="0"/>
          </a:p>
          <a:p>
            <a:endParaRPr lang="en-GB" altLang="en-US" dirty="0"/>
          </a:p>
          <a:p>
            <a:r>
              <a:rPr lang="en-GB" altLang="en-US" dirty="0" smtClean="0"/>
              <a:t>Before </a:t>
            </a:r>
            <a:r>
              <a:rPr lang="en-GB" altLang="en-US" dirty="0"/>
              <a:t>we start sketching designs we must also consider the type of interaction that is most appropriate to the product</a:t>
            </a:r>
          </a:p>
        </p:txBody>
      </p:sp>
      <p:pic>
        <p:nvPicPr>
          <p:cNvPr id="6" name="Picture 2" descr="http://teamsubmarine.files.wordpress.com/2009/07/virtual-reality-helm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205" y="2225946"/>
            <a:ext cx="2653527" cy="189941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5512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3060032" cy="1261872"/>
          </a:xfrm>
        </p:spPr>
        <p:txBody>
          <a:bodyPr/>
          <a:lstStyle/>
          <a:p>
            <a:r>
              <a:rPr lang="en-GB" dirty="0" smtClean="0"/>
              <a:t>Instructing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9" y="1609344"/>
            <a:ext cx="7732295" cy="5248656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user issues instructions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the system as text input or by selecting icons or menu items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function keys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speaking, gesturing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</a:p>
          <a:p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system responds with the appropriate action or an error message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8" descr="Free Flat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3" y="3552551"/>
            <a:ext cx="2984865" cy="223864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98243" y="5923086"/>
            <a:ext cx="2984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BBB5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064A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4BACC6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050" dirty="0">
                <a:latin typeface="Times New Roman" panose="02020603050405020304" pitchFamily="18" charset="0"/>
              </a:rPr>
              <a:t>https://dribbble.com/shots/1054478-Free-Flat-Icons</a:t>
            </a:r>
          </a:p>
        </p:txBody>
      </p:sp>
    </p:spTree>
    <p:extLst>
      <p:ext uri="{BB962C8B-B14F-4D97-AF65-F5344CB8AC3E}">
        <p14:creationId xmlns:p14="http://schemas.microsoft.com/office/powerpoint/2010/main" val="11595756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3060032" cy="1261872"/>
          </a:xfrm>
        </p:spPr>
        <p:txBody>
          <a:bodyPr/>
          <a:lstStyle/>
          <a:p>
            <a:r>
              <a:rPr lang="en-GB" dirty="0" smtClean="0"/>
              <a:t>Conversing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9" y="1514920"/>
            <a:ext cx="7937501" cy="5248656"/>
          </a:xfrm>
        </p:spPr>
        <p:txBody>
          <a:bodyPr>
            <a:normAutofit/>
          </a:bodyPr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engage in a dialogue with the system which attempts to understand our input – text or spoken, e.g., search engines or agent based enquiry systems (e.g. Siri)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way we do not issue commands, but rather questions or statements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has the potential to be a massive growth area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it may also cause lots of 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frustration / dissatisfaction / annoyance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51" y="2651767"/>
            <a:ext cx="1385214" cy="363626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2506364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 </a:t>
            </a:r>
            <a:r>
              <a:rPr lang="en-GB" dirty="0" err="1" smtClean="0"/>
              <a:t>Clippy</a:t>
            </a:r>
            <a:r>
              <a:rPr lang="en-GB" dirty="0" smtClean="0"/>
              <a:t>? Or ever heard of </a:t>
            </a:r>
            <a:r>
              <a:rPr lang="en-GB" dirty="0" err="1" smtClean="0"/>
              <a:t>Clippy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64075"/>
            <a:ext cx="163195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3482975" y="1828800"/>
            <a:ext cx="2079625" cy="2743200"/>
          </a:xfrm>
          <a:prstGeom prst="wedgeRoundRectCallout">
            <a:avLst>
              <a:gd name="adj1" fmla="val -33190"/>
              <a:gd name="adj2" fmla="val 60913"/>
              <a:gd name="adj3" fmla="val 16667"/>
            </a:avLst>
          </a:prstGeom>
          <a:solidFill>
            <a:srgbClr val="FFFFCC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>
            <a:normAutofit fontScale="92500" lnSpcReduction="10000"/>
          </a:bodyPr>
          <a:lstStyle/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latin typeface="Calibri"/>
              <a:ea typeface="+mn-ea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latin typeface="Calibri"/>
                <a:ea typeface="+mn-ea"/>
              </a:rPr>
              <a:t>It </a:t>
            </a:r>
            <a:r>
              <a:rPr lang="en-GB" sz="1600" kern="0" dirty="0">
                <a:solidFill>
                  <a:prstClr val="black"/>
                </a:solidFill>
                <a:latin typeface="Calibri"/>
                <a:ea typeface="+mn-ea"/>
              </a:rPr>
              <a:t>looks like you’re writing a letter.</a:t>
            </a:r>
          </a:p>
          <a:p>
            <a:pPr>
              <a:defRPr/>
            </a:pPr>
            <a:endParaRPr lang="en-GB" sz="1600" kern="0" dirty="0">
              <a:solidFill>
                <a:prstClr val="black"/>
              </a:solidFill>
              <a:latin typeface="Calibri"/>
              <a:ea typeface="+mn-ea"/>
            </a:endParaRPr>
          </a:p>
          <a:p>
            <a:pPr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  <a:ea typeface="+mn-ea"/>
              </a:rPr>
              <a:t>Would you like help?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  <a:ea typeface="+mn-ea"/>
              </a:rPr>
              <a:t>Get help with writing the letter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  <a:ea typeface="+mn-ea"/>
              </a:rPr>
              <a:t>Just type the letter without help</a:t>
            </a:r>
          </a:p>
          <a:p>
            <a:pPr>
              <a:defRPr/>
            </a:pPr>
            <a:r>
              <a:rPr lang="en-GB" sz="1600" kern="0" dirty="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</a:rPr>
              <a:t>_________________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600" kern="0" dirty="0">
              <a:solidFill>
                <a:prstClr val="black"/>
              </a:solidFill>
              <a:latin typeface="Calibri"/>
              <a:ea typeface="+mn-ea"/>
            </a:endParaRPr>
          </a:p>
          <a:p>
            <a:pPr>
              <a:defRPr/>
            </a:pPr>
            <a:endParaRPr lang="en-GB" sz="1600" kern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43363" y="4144963"/>
            <a:ext cx="914400" cy="3048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484021" y="1828800"/>
            <a:ext cx="2081212" cy="2743200"/>
          </a:xfrm>
          <a:prstGeom prst="wedgeRoundRectCallout">
            <a:avLst>
              <a:gd name="adj1" fmla="val -33190"/>
              <a:gd name="adj2" fmla="val 60913"/>
              <a:gd name="adj3" fmla="val 16667"/>
            </a:avLst>
          </a:prstGeom>
          <a:solidFill>
            <a:srgbClr val="FFFFCC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What are you </a:t>
            </a:r>
            <a:r>
              <a:rPr lang="en-GB" sz="1500" kern="0" dirty="0" err="1">
                <a:solidFill>
                  <a:prstClr val="black"/>
                </a:solidFill>
                <a:latin typeface="Calibri"/>
                <a:ea typeface="+mn-ea"/>
              </a:rPr>
              <a:t>lookin</a:t>
            </a: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’ at? </a:t>
            </a:r>
          </a:p>
          <a:p>
            <a:pPr>
              <a:defRPr/>
            </a:pPr>
            <a:endParaRPr lang="en-GB" sz="1500" kern="0" dirty="0">
              <a:solidFill>
                <a:prstClr val="black"/>
              </a:solidFill>
              <a:latin typeface="Calibri"/>
              <a:ea typeface="+mn-ea"/>
            </a:endParaRPr>
          </a:p>
          <a:p>
            <a:pPr>
              <a:defRPr/>
            </a:pP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I knew from the time you clicked “Help” you were </a:t>
            </a:r>
            <a:r>
              <a:rPr lang="en-GB" sz="1500" kern="0" dirty="0" err="1">
                <a:solidFill>
                  <a:prstClr val="black"/>
                </a:solidFill>
                <a:latin typeface="Calibri"/>
                <a:ea typeface="+mn-ea"/>
              </a:rPr>
              <a:t>gonna</a:t>
            </a: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 be a problem.</a:t>
            </a:r>
          </a:p>
          <a:p>
            <a:pPr>
              <a:defRPr/>
            </a:pPr>
            <a:endParaRPr lang="en-GB" sz="1500" kern="0" dirty="0">
              <a:solidFill>
                <a:prstClr val="black"/>
              </a:solidFill>
              <a:latin typeface="Calibri"/>
              <a:ea typeface="+mn-ea"/>
            </a:endParaRPr>
          </a:p>
          <a:p>
            <a:pPr>
              <a:defRPr/>
            </a:pP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What’s wrong? Paperclip </a:t>
            </a:r>
            <a:r>
              <a:rPr lang="en-GB" sz="1500" kern="0" dirty="0" err="1" smtClean="0">
                <a:solidFill>
                  <a:prstClr val="black"/>
                </a:solidFill>
                <a:latin typeface="Calibri"/>
                <a:ea typeface="+mn-ea"/>
              </a:rPr>
              <a:t>gonna</a:t>
            </a:r>
            <a:r>
              <a:rPr lang="en-GB" sz="1500" kern="0" dirty="0" smtClean="0">
                <a:solidFill>
                  <a:prstClr val="black"/>
                </a:solidFill>
                <a:latin typeface="Calibri"/>
                <a:ea typeface="+mn-ea"/>
              </a:rPr>
              <a:t> make </a:t>
            </a:r>
            <a:r>
              <a:rPr lang="en-GB" sz="1500" kern="0" dirty="0">
                <a:solidFill>
                  <a:prstClr val="black"/>
                </a:solidFill>
                <a:latin typeface="Calibri"/>
                <a:ea typeface="+mn-ea"/>
              </a:rPr>
              <a:t>you cry?</a:t>
            </a:r>
          </a:p>
        </p:txBody>
      </p:sp>
    </p:spTree>
    <p:extLst>
      <p:ext uri="{BB962C8B-B14F-4D97-AF65-F5344CB8AC3E}">
        <p14:creationId xmlns:p14="http://schemas.microsoft.com/office/powerpoint/2010/main" val="26199669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3122</TotalTime>
  <Words>1047</Words>
  <Application>Microsoft Office PowerPoint</Application>
  <PresentationFormat>Widescreen</PresentationFormat>
  <Paragraphs>223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MS PGothic</vt:lpstr>
      <vt:lpstr>MS PGothic</vt:lpstr>
      <vt:lpstr>Arial</vt:lpstr>
      <vt:lpstr>Avenir Heavy</vt:lpstr>
      <vt:lpstr>Avenir Medium</vt:lpstr>
      <vt:lpstr>Calibri</vt:lpstr>
      <vt:lpstr>Century Schoolbook</vt:lpstr>
      <vt:lpstr>Signika Negative Bold</vt:lpstr>
      <vt:lpstr>Times New Roman</vt:lpstr>
      <vt:lpstr>Clarity</vt:lpstr>
      <vt:lpstr>CMP206: Programming for the User Lecture 5: Users, Activities, Environment, Design Goals  &amp; Principles</vt:lpstr>
      <vt:lpstr>Users </vt:lpstr>
      <vt:lpstr>Users </vt:lpstr>
      <vt:lpstr>Design</vt:lpstr>
      <vt:lpstr>Activities</vt:lpstr>
      <vt:lpstr>Activities</vt:lpstr>
      <vt:lpstr>Instructing</vt:lpstr>
      <vt:lpstr>Conversing</vt:lpstr>
      <vt:lpstr>Remember Clippy? Or ever heard of Clippy?</vt:lpstr>
      <vt:lpstr>Manipulating</vt:lpstr>
      <vt:lpstr>Exploring</vt:lpstr>
      <vt:lpstr>Design</vt:lpstr>
      <vt:lpstr>Environment(s)</vt:lpstr>
      <vt:lpstr>Environment </vt:lpstr>
      <vt:lpstr>  Device interactions </vt:lpstr>
      <vt:lpstr>Design</vt:lpstr>
      <vt:lpstr>User experience goals</vt:lpstr>
      <vt:lpstr>PowerPoint Presentation</vt:lpstr>
      <vt:lpstr>Design goals </vt:lpstr>
      <vt:lpstr>Key design principles</vt:lpstr>
      <vt:lpstr>Key design principles</vt:lpstr>
      <vt:lpstr>Key design principles</vt:lpstr>
      <vt:lpstr>Key design principles</vt:lpstr>
      <vt:lpstr>Key design principles</vt:lpstr>
      <vt:lpstr>Expectations and mental models</vt:lpstr>
      <vt:lpstr>Usability heuristics (Jakob Nielsen)</vt:lpstr>
      <vt:lpstr>3 Key points </vt:lpstr>
      <vt:lpstr>Next Lecture</vt:lpstr>
    </vt:vector>
  </TitlesOfParts>
  <Company>UAD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Szymkowiak, Andrea</dc:creator>
  <cp:lastModifiedBy>Andrea Szymkowiak</cp:lastModifiedBy>
  <cp:revision>420</cp:revision>
  <cp:lastPrinted>2019-02-06T13:25:34Z</cp:lastPrinted>
  <dcterms:created xsi:type="dcterms:W3CDTF">2017-07-17T15:38:57Z</dcterms:created>
  <dcterms:modified xsi:type="dcterms:W3CDTF">2019-02-14T08:35:47Z</dcterms:modified>
</cp:coreProperties>
</file>